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notesMasterIdLst>
    <p:notesMasterId r:id="rId28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58" r:id="rId27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1358" autoAdjust="0"/>
  </p:normalViewPr>
  <p:slideViewPr>
    <p:cSldViewPr snapToGrid="0">
      <p:cViewPr varScale="1">
        <p:scale>
          <a:sx n="56" d="100"/>
          <a:sy n="56" d="100"/>
        </p:scale>
        <p:origin x="105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93F3E-C87D-4F4B-93C5-64043EF08AF9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7677-DBEE-4CD5-A651-67FC1D96D1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09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7677-DBEE-4CD5-A651-67FC1D96D1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0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7677-DBEE-4CD5-A651-67FC1D96D1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87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7677-DBEE-4CD5-A651-67FC1D96D10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0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9201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 bwMode="white">
          <a:xfrm>
            <a:off x="121920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 bwMode="white">
          <a:xfrm>
            <a:off x="1" y="5631204"/>
            <a:ext cx="18288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и"/>
          <p:cNvSpPr>
            <a:spLocks/>
          </p:cNvSpPr>
          <p:nvPr/>
        </p:nvSpPr>
        <p:spPr bwMode="white">
          <a:xfrm>
            <a:off x="276534" y="6032500"/>
            <a:ext cx="593344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429302" y="1600201"/>
            <a:ext cx="8331201" cy="2680127"/>
          </a:xfrm>
        </p:spPr>
        <p:txBody>
          <a:bodyPr>
            <a:noAutofit/>
          </a:bodyPr>
          <a:lstStyle>
            <a:lvl1pPr latinLnBrk="0">
              <a:defRPr lang="ru-RU"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9302" y="4344916"/>
            <a:ext cx="7518400" cy="1116085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ru-RU" sz="32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ru-RU"/>
            </a:lvl5pPr>
            <a:lvl6pPr latinLnBrk="0">
              <a:defRPr lang="ru-RU"/>
            </a:lvl6pPr>
            <a:lvl7pPr latinLnBrk="0">
              <a:defRPr lang="ru-RU"/>
            </a:lvl7pPr>
            <a:lvl8pPr latinLnBrk="0">
              <a:defRPr lang="ru-RU"/>
            </a:lvl8pPr>
            <a:lvl9pPr latinLnBrk="0">
              <a:defRPr lang="ru-RU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0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ое назва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7304" y="736219"/>
            <a:ext cx="6096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и"/>
          <p:cNvSpPr>
            <a:spLocks/>
          </p:cNvSpPr>
          <p:nvPr/>
        </p:nvSpPr>
        <p:spPr bwMode="white">
          <a:xfrm rot="5400000">
            <a:off x="756336" y="898064"/>
            <a:ext cx="336023" cy="294174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ертикальное название 1"/>
          <p:cNvSpPr>
            <a:spLocks noGrp="1"/>
          </p:cNvSpPr>
          <p:nvPr>
            <p:ph type="title" orient="vert"/>
          </p:nvPr>
        </p:nvSpPr>
        <p:spPr>
          <a:xfrm>
            <a:off x="9602112" y="685800"/>
            <a:ext cx="1787992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9030" y="685800"/>
            <a:ext cx="7850643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ru-RU"/>
            </a:lvl5pPr>
            <a:lvl6pPr latinLnBrk="0">
              <a:defRPr lang="ru-RU"/>
            </a:lvl6pPr>
            <a:lvl7pPr latinLnBrk="0">
              <a:defRPr lang="ru-RU"/>
            </a:lvl7pPr>
            <a:lvl8pPr latinLnBrk="0">
              <a:defRPr lang="ru-RU"/>
            </a:lvl8pPr>
            <a:lvl9pPr latinLnBrk="0">
              <a:defRPr lang="ru-RU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582401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277601" y="5638800"/>
            <a:ext cx="3048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16469" y="5638800"/>
            <a:ext cx="609600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" y="5638800"/>
            <a:ext cx="12192000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5643132"/>
            <a:ext cx="1216469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8" name="Пи"/>
          <p:cNvSpPr>
            <a:spLocks/>
          </p:cNvSpPr>
          <p:nvPr/>
        </p:nvSpPr>
        <p:spPr bwMode="white">
          <a:xfrm>
            <a:off x="276534" y="6032500"/>
            <a:ext cx="593344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15824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277601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219201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-2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cxnSp>
        <p:nvCxnSpPr>
          <p:cNvPr id="31" name="Прямая соединительная линия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0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cxnSp>
        <p:nvCxnSpPr>
          <p:cNvPr id="33" name="Прямая соединительная линия 32"/>
          <p:cNvCxnSpPr/>
          <p:nvPr/>
        </p:nvCxnSpPr>
        <p:spPr bwMode="white">
          <a:xfrm>
            <a:off x="1219202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99029" y="1600201"/>
            <a:ext cx="8285430" cy="2654064"/>
          </a:xfrm>
        </p:spPr>
        <p:txBody>
          <a:bodyPr anchor="b">
            <a:normAutofit/>
          </a:bodyPr>
          <a:lstStyle>
            <a:lvl1pPr algn="l" latinLnBrk="0">
              <a:defRPr lang="ru-RU" sz="54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9030" y="4259997"/>
            <a:ext cx="7266515" cy="1150203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ru-RU" sz="32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18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851" y="1600200"/>
            <a:ext cx="4815840" cy="4572000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3360" y="1600200"/>
            <a:ext cx="4815840" cy="4572000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 baseline="0"/>
            </a:lvl6pPr>
            <a:lvl7pPr latinLnBrk="0">
              <a:defRPr lang="ru-RU" sz="1800" baseline="0"/>
            </a:lvl7pPr>
            <a:lvl8pPr latinLnBrk="0">
              <a:defRPr lang="ru-RU" sz="1800" baseline="0"/>
            </a:lvl8pPr>
            <a:lvl9pPr latinLnBrk="0">
              <a:defRPr lang="ru-RU" sz="18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4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851" y="1499616"/>
            <a:ext cx="4820143" cy="938784"/>
          </a:xfrm>
        </p:spPr>
        <p:txBody>
          <a:bodyPr anchor="b">
            <a:noAutofit/>
          </a:bodyPr>
          <a:lstStyle>
            <a:lvl1pPr marL="0" indent="0" latinLnBrk="0">
              <a:spcBef>
                <a:spcPts val="0"/>
              </a:spcBef>
              <a:buNone/>
              <a:defRPr lang="ru-RU" sz="2400" b="0" cap="all" baseline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851" y="2514707"/>
            <a:ext cx="4815840" cy="3657493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 baseline="0"/>
            </a:lvl8pPr>
            <a:lvl9pPr latinLnBrk="0">
              <a:defRPr lang="ru-RU"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9057" y="1499616"/>
            <a:ext cx="4820143" cy="938784"/>
          </a:xfrm>
        </p:spPr>
        <p:txBody>
          <a:bodyPr anchor="b">
            <a:noAutofit/>
          </a:bodyPr>
          <a:lstStyle>
            <a:lvl1pPr marL="0" indent="0" latinLnBrk="0">
              <a:spcBef>
                <a:spcPts val="0"/>
              </a:spcBef>
              <a:buNone/>
              <a:defRPr lang="ru-RU" sz="2400" b="0" cap="all" baseline="0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9057" y="2514600"/>
            <a:ext cx="4820143" cy="3655568"/>
          </a:xfrm>
        </p:spPr>
        <p:txBody>
          <a:bodyPr>
            <a:normAutofit/>
          </a:bodyPr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6403" y="0"/>
            <a:ext cx="30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cxnSp>
        <p:nvCxnSpPr>
          <p:cNvPr id="7" name="Прямая соединительная линия 6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972800" y="0"/>
            <a:ext cx="92286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95662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ru-RU">
                <a:solidFill>
                  <a:schemeClr val="bg1"/>
                </a:solidFill>
              </a:defRPr>
            </a:lvl1pPr>
          </a:lstStyle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1955" y="0"/>
            <a:ext cx="414879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62195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 bwMode="white">
          <a:xfrm>
            <a:off x="1074520" y="381000"/>
            <a:ext cx="3294280" cy="1371600"/>
          </a:xfrm>
        </p:spPr>
        <p:txBody>
          <a:bodyPr anchor="b">
            <a:normAutofit/>
          </a:bodyPr>
          <a:lstStyle>
            <a:lvl1pPr algn="l" latinLnBrk="0">
              <a:defRPr lang="ru-RU"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482600"/>
            <a:ext cx="6197600" cy="5689600"/>
          </a:xfrm>
        </p:spPr>
        <p:txBody>
          <a:bodyPr>
            <a:normAutofit/>
          </a:bodyPr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 baseline="0"/>
            </a:lvl8pPr>
            <a:lvl9pPr latinLnBrk="0">
              <a:defRPr lang="ru-RU" sz="18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074520" y="1828800"/>
            <a:ext cx="3294280" cy="4343400"/>
          </a:xfrm>
        </p:spPr>
        <p:txBody>
          <a:bodyPr>
            <a:normAutofit/>
          </a:bodyPr>
          <a:lstStyle>
            <a:lvl1pPr marL="0" indent="0" latinLnBrk="0">
              <a:buNone/>
              <a:defRPr lang="ru-RU" sz="20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76800" y="0"/>
            <a:ext cx="701886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4520" y="381000"/>
            <a:ext cx="3294280" cy="1371600"/>
          </a:xfrm>
        </p:spPr>
        <p:txBody>
          <a:bodyPr anchor="b">
            <a:normAutofit/>
          </a:bodyPr>
          <a:lstStyle>
            <a:lvl1pPr algn="l" latinLnBrk="0">
              <a:defRPr lang="ru-RU"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1600" y="482600"/>
            <a:ext cx="6197600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latinLnBrk="0">
              <a:buNone/>
              <a:defRPr lang="ru-RU" sz="28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4520" y="1828800"/>
            <a:ext cx="3294280" cy="4343400"/>
          </a:xfrm>
        </p:spPr>
        <p:txBody>
          <a:bodyPr>
            <a:normAutofit/>
          </a:bodyPr>
          <a:lstStyle>
            <a:lvl1pPr marL="0" indent="0" latinLnBrk="0">
              <a:buNone/>
              <a:defRPr lang="ru-RU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 bwMode="white">
          <a:xfrm>
            <a:off x="1188296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7304" y="0"/>
            <a:ext cx="60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7304" y="736219"/>
            <a:ext cx="609600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 bwMode="white">
          <a:xfrm>
            <a:off x="617304" y="7362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 bwMode="white">
          <a:xfrm>
            <a:off x="617304" y="1345819"/>
            <a:ext cx="60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и"/>
          <p:cNvSpPr>
            <a:spLocks/>
          </p:cNvSpPr>
          <p:nvPr/>
        </p:nvSpPr>
        <p:spPr bwMode="white">
          <a:xfrm>
            <a:off x="756292" y="898103"/>
            <a:ext cx="336111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 bwMode="white">
          <a:xfrm>
            <a:off x="61730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852" y="177801"/>
            <a:ext cx="9785349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852" y="1600200"/>
            <a:ext cx="978534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1600" y="6356352"/>
            <a:ext cx="1219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3AEE80B-A801-4AEE-B6B0-F1B402E3031A}" type="datetimeFigureOut">
              <a:rPr lang="ru-RU" smtClean="0"/>
              <a:t>07.02.2025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7652" y="6356352"/>
            <a:ext cx="397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ru-RU"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9601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2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62EAF29-B8B2-455C-AE30-FC33DB16A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9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lang="ru-RU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rgbClr val="DCE1E6"/>
            </a:gs>
            <a:gs pos="63492">
              <a:srgbClr val="D8DE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8820" y="960120"/>
            <a:ext cx="94034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физики и учителей математики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решить задачу несколькими способами, чем несколько задач одним способом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781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i="1" dirty="0" smtClean="0">
                <a:solidFill>
                  <a:srgbClr val="465562"/>
                </a:solidFill>
                <a:cs typeface="Times New Roman" panose="02020603050405020304" pitchFamily="18" charset="0"/>
              </a:rPr>
              <a:t>ФИЗИКА – МАТЕМАТИКА:</a:t>
            </a:r>
          </a:p>
          <a:p>
            <a:pPr algn="ctr"/>
            <a:endParaRPr lang="ru-RU" sz="4400" dirty="0" smtClean="0">
              <a:solidFill>
                <a:srgbClr val="465562"/>
              </a:solidFill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ru-RU" sz="4400" dirty="0" smtClean="0">
                <a:solidFill>
                  <a:srgbClr val="465562"/>
                </a:solidFill>
                <a:cs typeface="Times New Roman" panose="02020603050405020304" pitchFamily="18" charset="0"/>
              </a:rPr>
              <a:t>функциональные зависимости;</a:t>
            </a:r>
          </a:p>
          <a:p>
            <a:pPr marL="571500" indent="-571500" algn="ctr">
              <a:buFontTx/>
              <a:buChar char="-"/>
            </a:pPr>
            <a:r>
              <a:rPr lang="ru-RU" sz="4400" dirty="0">
                <a:solidFill>
                  <a:srgbClr val="465562"/>
                </a:solidFill>
                <a:cs typeface="Times New Roman" panose="02020603050405020304" pitchFamily="18" charset="0"/>
              </a:rPr>
              <a:t>в</a:t>
            </a:r>
            <a:r>
              <a:rPr lang="ru-RU" sz="4400" dirty="0" smtClean="0">
                <a:solidFill>
                  <a:srgbClr val="465562"/>
                </a:solidFill>
                <a:cs typeface="Times New Roman" panose="02020603050405020304" pitchFamily="18" charset="0"/>
              </a:rPr>
              <a:t>екторные величины;</a:t>
            </a:r>
          </a:p>
          <a:p>
            <a:pPr marL="571500" indent="-571500" algn="ctr">
              <a:buFontTx/>
              <a:buChar char="-"/>
            </a:pPr>
            <a:r>
              <a:rPr lang="ru-RU" sz="4400" dirty="0" smtClean="0">
                <a:solidFill>
                  <a:srgbClr val="465562"/>
                </a:solidFill>
                <a:cs typeface="Times New Roman" panose="02020603050405020304" pitchFamily="18" charset="0"/>
              </a:rPr>
              <a:t>уравнения и неравенства;</a:t>
            </a:r>
          </a:p>
          <a:p>
            <a:pPr marL="571500" indent="-571500" algn="ctr">
              <a:buFontTx/>
              <a:buChar char="-"/>
            </a:pPr>
            <a:r>
              <a:rPr lang="ru-RU" sz="4400" dirty="0" smtClean="0">
                <a:solidFill>
                  <a:srgbClr val="465562"/>
                </a:solidFill>
                <a:cs typeface="Times New Roman" panose="02020603050405020304" pitchFamily="18" charset="0"/>
              </a:rPr>
              <a:t>формулы…….</a:t>
            </a: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6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43100" y="795516"/>
            <a:ext cx="10035540" cy="506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/>
              <a:t>Темы физики переплетаются с математическими понятиями: </a:t>
            </a:r>
            <a:endParaRPr lang="ru-RU" sz="2600" dirty="0" smtClean="0"/>
          </a:p>
          <a:p>
            <a:pPr algn="just"/>
            <a:r>
              <a:rPr lang="ru-RU" sz="2600" dirty="0" smtClean="0"/>
              <a:t>равноускоренное </a:t>
            </a:r>
            <a:r>
              <a:rPr lang="ru-RU" sz="2600" dirty="0"/>
              <a:t>движение (линейная функция, производная функции</a:t>
            </a:r>
            <a:r>
              <a:rPr lang="ru-RU" sz="2600" dirty="0" smtClean="0"/>
              <a:t>),</a:t>
            </a:r>
          </a:p>
          <a:p>
            <a:pPr algn="just"/>
            <a:r>
              <a:rPr lang="ru-RU" sz="2600" dirty="0" smtClean="0"/>
              <a:t>движение</a:t>
            </a:r>
            <a:r>
              <a:rPr lang="ru-RU" sz="2600" dirty="0"/>
              <a:t>, взаимодействие тел, электродинамика (прямая и обратная пропорциональная зависимость), </a:t>
            </a:r>
            <a:endParaRPr lang="ru-RU" sz="2600" dirty="0" smtClean="0"/>
          </a:p>
          <a:p>
            <a:pPr algn="just"/>
            <a:r>
              <a:rPr lang="ru-RU" sz="2600" dirty="0" smtClean="0"/>
              <a:t>электростатика </a:t>
            </a:r>
            <a:r>
              <a:rPr lang="ru-RU" sz="2600" dirty="0"/>
              <a:t>(векторы, действия над векторами), </a:t>
            </a:r>
            <a:endParaRPr lang="ru-RU" sz="2600" dirty="0" smtClean="0"/>
          </a:p>
          <a:p>
            <a:pPr algn="just"/>
            <a:r>
              <a:rPr lang="ru-RU" sz="2600" dirty="0" smtClean="0"/>
              <a:t>механика </a:t>
            </a:r>
            <a:r>
              <a:rPr lang="ru-RU" sz="2600" dirty="0"/>
              <a:t>(векторы, действия над векторами, метод координат, производная, функция, график функции, уравнения и неравенства), </a:t>
            </a:r>
            <a:endParaRPr lang="ru-RU" sz="2600" dirty="0" smtClean="0"/>
          </a:p>
          <a:p>
            <a:pPr algn="just"/>
            <a:r>
              <a:rPr lang="ru-RU" sz="2600" dirty="0" smtClean="0"/>
              <a:t>оптика </a:t>
            </a:r>
            <a:r>
              <a:rPr lang="ru-RU" sz="2600" dirty="0"/>
              <a:t>(симметрия, </a:t>
            </a:r>
            <a:r>
              <a:rPr lang="ru-RU" sz="2600" dirty="0" smtClean="0"/>
              <a:t>подобие </a:t>
            </a:r>
            <a:r>
              <a:rPr lang="ru-RU" sz="2600" dirty="0"/>
              <a:t>фигур, </a:t>
            </a:r>
            <a:r>
              <a:rPr lang="ru-RU" sz="2600" dirty="0" smtClean="0"/>
              <a:t>теоремы </a:t>
            </a:r>
            <a:r>
              <a:rPr lang="ru-RU" sz="2600" dirty="0"/>
              <a:t>о подобии треугольников и равенстве углов), </a:t>
            </a:r>
            <a:endParaRPr lang="ru-RU" sz="2600" dirty="0" smtClean="0"/>
          </a:p>
          <a:p>
            <a:pPr algn="just"/>
            <a:r>
              <a:rPr lang="ru-RU" sz="2600" dirty="0" err="1" smtClean="0"/>
              <a:t>изопроцессы</a:t>
            </a:r>
            <a:r>
              <a:rPr lang="ru-RU" sz="2600" dirty="0" smtClean="0"/>
              <a:t> </a:t>
            </a:r>
            <a:r>
              <a:rPr lang="ru-RU" sz="2600" dirty="0"/>
              <a:t>(решение уравнений и построение графиков).</a:t>
            </a:r>
          </a:p>
        </p:txBody>
      </p:sp>
    </p:spTree>
    <p:extLst>
      <p:ext uri="{BB962C8B-B14F-4D97-AF65-F5344CB8AC3E}">
        <p14:creationId xmlns:p14="http://schemas.microsoft.com/office/powerpoint/2010/main" val="22418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250" y="982980"/>
            <a:ext cx="9978390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понятия, используемые на уроках математики не всегда своевременно сформированы в курсе физики, и наоборот: математики не всегда своевременно знакомят с понятиями и действиями, необходимыми для курса физики.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курсе физики применяют такие понятия, которые в рамках учебной математической программы вообще не вводятся.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Несогласованность терминологии и обозначений в курсах математики и физики.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курсах математики и физики иногда одни и те же понятия получают различную трактовку.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Стержневые идеи математики и физики не всегда реализуются в курсе физики.</a:t>
            </a:r>
          </a:p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8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1"/>
            <a:ext cx="87096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39065"/>
              </p:ext>
            </p:extLst>
          </p:nvPr>
        </p:nvGraphicFramePr>
        <p:xfrm>
          <a:off x="3440430" y="795516"/>
          <a:ext cx="7280909" cy="1431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3096"/>
                <a:gridCol w="1485672"/>
                <a:gridCol w="940518"/>
                <a:gridCol w="1213874"/>
                <a:gridCol w="1769390"/>
                <a:gridCol w="658359"/>
              </a:tblGrid>
              <a:tr h="265189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Математика - Физика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Физика - Математика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67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Материал, нужный физикам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Изучаемый вопрос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Когда изучается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Материал, нужный математикам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Изучаемый вопрос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Когда изучается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09264"/>
              </p:ext>
            </p:extLst>
          </p:nvPr>
        </p:nvGraphicFramePr>
        <p:xfrm>
          <a:off x="3440430" y="2418574"/>
          <a:ext cx="7280909" cy="2850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513"/>
                <a:gridCol w="1419379"/>
                <a:gridCol w="1419379"/>
                <a:gridCol w="966412"/>
                <a:gridCol w="1196113"/>
                <a:gridCol w="1196113"/>
              </a:tblGrid>
              <a:tr h="1011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Класс 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Математика - Физика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Физика - Математика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054">
                <a:tc row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7 класс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Материал, нужный физикам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Изучаемый вопрос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Когда изучается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Изучаемый материал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Материал, изучаемый на уроках математики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  <a:tr h="31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Векторные величины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Скорость равномерного прямолинейного движения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  <a:tr h="1162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Чтение и построение графиков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Графическое представление равномерного прямолинейного движения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Линейная функция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Построение графиков функции скорости перемещения при равномерном прямолинейном движении. График зависимости силы упругости от удлинения пружины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  <a:tr h="465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Сложение векторов, направленных по одной прямой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Сложение сил, действующих на тело; нахождение равнодействующей силы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  <a:tr h="155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Сила Архимеда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Условия плавания тел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Неравенства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  <a:tr h="3100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Стандартная запись числа.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Действие со степенями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Выполнение числовых расчетов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18" marR="33618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725988" y="1485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634" y="1194524"/>
            <a:ext cx="9673525" cy="42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671280"/>
            <a:ext cx="5166360" cy="4936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0" y="931895"/>
            <a:ext cx="4937760" cy="2394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880" y="3758904"/>
            <a:ext cx="473202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795516"/>
            <a:ext cx="8405726" cy="48371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91" y="2411730"/>
            <a:ext cx="7631770" cy="42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50" y="795516"/>
            <a:ext cx="9177219" cy="50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0" y="795516"/>
            <a:ext cx="9761220" cy="52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070" y="795515"/>
            <a:ext cx="10500570" cy="54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rgbClr val="DCE1E6"/>
            </a:gs>
            <a:gs pos="63492">
              <a:srgbClr val="D8DE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1406370"/>
            <a:ext cx="92811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err="1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4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связи</a:t>
            </a:r>
            <a:r>
              <a:rPr lang="ru-RU" sz="4400" dirty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предметов</a:t>
            </a:r>
          </a:p>
          <a:p>
            <a:pPr algn="ctr"/>
            <a:r>
              <a:rPr lang="ru-RU" sz="4400" dirty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ФИЗИКА </a:t>
            </a:r>
            <a:r>
              <a:rPr lang="ru-RU" sz="4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Ю.Б. </a:t>
            </a:r>
            <a:r>
              <a:rPr lang="ru-RU" sz="2400" dirty="0" err="1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Фурашова</a:t>
            </a:r>
            <a:r>
              <a:rPr lang="ru-RU" sz="2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2400" dirty="0" smtClean="0">
                <a:solidFill>
                  <a:srgbClr val="465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НМР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681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682503"/>
            <a:ext cx="9966960" cy="55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37" y="795515"/>
            <a:ext cx="10150793" cy="52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4" y="795516"/>
            <a:ext cx="10235565" cy="53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0270" y="795516"/>
            <a:ext cx="94068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/>
              <a:t>Конвергентный </a:t>
            </a:r>
            <a:r>
              <a:rPr lang="ru-RU" sz="2000" b="1" i="1" dirty="0"/>
              <a:t>подход </a:t>
            </a:r>
            <a:r>
              <a:rPr lang="ru-RU" sz="2000" b="1" i="1" dirty="0" smtClean="0"/>
              <a:t>в образовании </a:t>
            </a:r>
            <a:r>
              <a:rPr lang="ru-RU" sz="2000" dirty="0" smtClean="0"/>
              <a:t>– это деятельность</a:t>
            </a:r>
            <a:r>
              <a:rPr lang="ru-RU" sz="2000" dirty="0"/>
              <a:t>, </a:t>
            </a:r>
            <a:r>
              <a:rPr lang="ru-RU" sz="2000" dirty="0" smtClean="0"/>
              <a:t>направленная </a:t>
            </a:r>
            <a:r>
              <a:rPr lang="ru-RU" sz="2000" dirty="0"/>
              <a:t>на взаимное проникновение и взаимное влияние различных предметных областей. 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b="1" i="1" dirty="0" smtClean="0"/>
              <a:t>Конвергентный подход в образовании </a:t>
            </a:r>
            <a:r>
              <a:rPr lang="ru-RU" sz="2000" dirty="0" smtClean="0"/>
              <a:t>предполагает интеграцию </a:t>
            </a:r>
            <a:r>
              <a:rPr lang="ru-RU" sz="2000" dirty="0"/>
              <a:t>научных знаний в единую систему взглядов и умений смотреть на вещи и проблемы с разных сторон, использовать элементы различных дисциплин при решении определённых задач.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i="1" dirty="0"/>
              <a:t>Конвергентный подход </a:t>
            </a:r>
            <a:r>
              <a:rPr lang="ru-RU" sz="2000" b="1" i="1" dirty="0" smtClean="0"/>
              <a:t>в образовании </a:t>
            </a:r>
            <a:r>
              <a:rPr lang="ru-RU" sz="2000" dirty="0" smtClean="0"/>
              <a:t>позволяет </a:t>
            </a:r>
            <a:r>
              <a:rPr lang="ru-RU" sz="2000" dirty="0"/>
              <a:t>воспринимать новый информационный мир как единую систему, к которой обучающиеся готовы приспосабливаться не только на основе полученных знаний, но и навыков работы с информационными технологиями, способами применения </a:t>
            </a:r>
            <a:r>
              <a:rPr lang="ru-RU" sz="2000" dirty="0" err="1"/>
              <a:t>межпредметных</a:t>
            </a:r>
            <a:r>
              <a:rPr lang="ru-RU" sz="2000" dirty="0"/>
              <a:t> связей на практике. </a:t>
            </a:r>
          </a:p>
        </p:txBody>
      </p:sp>
    </p:spTree>
    <p:extLst>
      <p:ext uri="{BB962C8B-B14F-4D97-AF65-F5344CB8AC3E}">
        <p14:creationId xmlns:p14="http://schemas.microsoft.com/office/powerpoint/2010/main" val="690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3208" y="1028700"/>
            <a:ext cx="10695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/>
              <a:t>Конвергентное образование </a:t>
            </a:r>
            <a:r>
              <a:rPr lang="ru-RU" sz="4000" dirty="0"/>
              <a:t>- это целенаправленный процесс формирования компетенций, необходимых для жизни и трудовой деятельности в эпоху конвергентных наук и технологий</a:t>
            </a:r>
            <a:r>
              <a:rPr lang="ru-RU" sz="4000" dirty="0" smtClean="0"/>
              <a:t>.</a:t>
            </a:r>
          </a:p>
          <a:p>
            <a:pPr algn="just"/>
            <a:endParaRPr lang="ru-RU" sz="4000" dirty="0"/>
          </a:p>
          <a:p>
            <a:pPr algn="r"/>
            <a:r>
              <a:rPr lang="ru-RU" sz="3200" dirty="0"/>
              <a:t>Т. С. </a:t>
            </a:r>
            <a:r>
              <a:rPr lang="ru-RU" sz="3200" dirty="0" err="1"/>
              <a:t>Фещенко</a:t>
            </a:r>
            <a:r>
              <a:rPr lang="ru-RU" sz="3200" dirty="0"/>
              <a:t>, Л. А. Шестакова</a:t>
            </a:r>
          </a:p>
          <a:p>
            <a:pPr algn="r"/>
            <a:endParaRPr lang="ru-RU" sz="3200" dirty="0" smtClean="0"/>
          </a:p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52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520" y="594360"/>
            <a:ext cx="9692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endParaRPr lang="ru-RU" sz="4400" dirty="0" smtClean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solidFill>
                <a:srgbClr val="465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222" y="1040131"/>
            <a:ext cx="2538342" cy="33919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98408" y="4509417"/>
            <a:ext cx="3593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Асмолов</a:t>
            </a:r>
            <a:endParaRPr lang="ru-RU" dirty="0"/>
          </a:p>
          <a:p>
            <a:pPr algn="ctr"/>
            <a:r>
              <a:rPr lang="ru-RU" dirty="0"/>
              <a:t>Александр Григорьевич, </a:t>
            </a:r>
          </a:p>
          <a:p>
            <a:pPr algn="ctr"/>
            <a:r>
              <a:rPr lang="ru-RU" dirty="0"/>
              <a:t>академик РАО,</a:t>
            </a:r>
          </a:p>
          <a:p>
            <a:pPr algn="ctr"/>
            <a:r>
              <a:rPr lang="ru-RU" dirty="0"/>
              <a:t>заслуженный работник высшей школы РФ, лауреат премии Правительства РФ в области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41742" y="1040131"/>
            <a:ext cx="7102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Из выступления на </a:t>
            </a:r>
            <a:r>
              <a:rPr lang="ru-RU" i="1" dirty="0" smtClean="0"/>
              <a:t>конференции «Эврика-Авангард</a:t>
            </a:r>
            <a:r>
              <a:rPr lang="ru-RU" i="1" dirty="0"/>
              <a:t>», </a:t>
            </a:r>
            <a:endParaRPr lang="ru-RU" i="1" dirty="0" smtClean="0"/>
          </a:p>
          <a:p>
            <a:pPr algn="just"/>
            <a:r>
              <a:rPr lang="ru-RU" i="1" dirty="0" smtClean="0"/>
              <a:t>2015 год</a:t>
            </a:r>
            <a:endParaRPr lang="ru-RU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08" y="2100689"/>
            <a:ext cx="7616534" cy="34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rgbClr val="DCE1E6"/>
            </a:gs>
            <a:gs pos="63492">
              <a:srgbClr val="D8DE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719" y="1035217"/>
            <a:ext cx="3741162" cy="2496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15350" y="3966210"/>
            <a:ext cx="346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Джон Фицджеральд </a:t>
            </a:r>
            <a:r>
              <a:rPr lang="ru-RU" dirty="0" smtClean="0"/>
              <a:t>Кеннеди,</a:t>
            </a:r>
            <a:endParaRPr lang="ru-RU" dirty="0"/>
          </a:p>
          <a:p>
            <a:r>
              <a:rPr lang="ru-RU" dirty="0"/>
              <a:t>35-й президент </a:t>
            </a:r>
            <a:r>
              <a:rPr lang="ru-RU" dirty="0" smtClean="0"/>
              <a:t>США (1961-1963 гг.)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54530" y="1035217"/>
            <a:ext cx="60851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</a:t>
            </a:r>
            <a:r>
              <a:rPr lang="ru-RU" sz="2000" dirty="0"/>
              <a:t>Специальное послание Конгрессу </a:t>
            </a:r>
            <a:r>
              <a:rPr lang="ru-RU" sz="2000" dirty="0" smtClean="0"/>
              <a:t>об образовании</a:t>
            </a:r>
            <a:r>
              <a:rPr lang="ru-RU" sz="2000" dirty="0"/>
              <a:t>» </a:t>
            </a:r>
            <a:endParaRPr lang="ru-RU" sz="2000" dirty="0" smtClean="0"/>
          </a:p>
          <a:p>
            <a:pPr algn="just"/>
            <a:r>
              <a:rPr lang="ru-RU" sz="2000" dirty="0" smtClean="0"/>
              <a:t>от </a:t>
            </a:r>
            <a:r>
              <a:rPr lang="ru-RU" sz="2000" dirty="0"/>
              <a:t>29 января 1963 года: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Стоит отметить, что Советский Союз понимает, что образовательные усилия в 1960-х окажут большое влияние на силу, прогресс и статус нации в 1970-х и 1980-х…</a:t>
            </a:r>
          </a:p>
          <a:p>
            <a:pPr algn="just"/>
            <a:r>
              <a:rPr lang="ru-RU" sz="2000" dirty="0"/>
              <a:t>Советы практически ликвидировали неграмотность: с начала века доля людей, имеющих более чем 7-классное образование, выросла в 23 раза. Увлечение этой нации образованием, безусловно, достаточно, чтобы превзойти достижения любой другой нации или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1021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rgbClr val="DCE1E6"/>
            </a:gs>
            <a:gs pos="63492">
              <a:srgbClr val="D8DE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706" y="1050559"/>
            <a:ext cx="2944623" cy="35131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6299" y="1143001"/>
            <a:ext cx="669340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2400" dirty="0"/>
              <a:t>Из статьи в журнале «</a:t>
            </a:r>
            <a:r>
              <a:rPr lang="ru-RU" altLang="ru-RU" sz="2400" dirty="0" err="1"/>
              <a:t>Ausland</a:t>
            </a:r>
            <a:r>
              <a:rPr lang="ru-RU" altLang="ru-RU" sz="2400" dirty="0"/>
              <a:t>», 1866 </a:t>
            </a:r>
            <a:r>
              <a:rPr lang="ru-RU" altLang="ru-RU" sz="2400" dirty="0" smtClean="0"/>
              <a:t>год</a:t>
            </a:r>
          </a:p>
          <a:p>
            <a:pPr algn="just">
              <a:spcBef>
                <a:spcPct val="0"/>
              </a:spcBef>
            </a:pPr>
            <a:endParaRPr lang="ru-RU" altLang="ru-RU" sz="2400" dirty="0" smtClean="0"/>
          </a:p>
          <a:p>
            <a:pPr algn="just">
              <a:spcBef>
                <a:spcPct val="0"/>
              </a:spcBef>
            </a:pPr>
            <a:r>
              <a:rPr lang="ru-RU" altLang="ru-RU" sz="2800" i="1" dirty="0" smtClean="0"/>
              <a:t>«Народное </a:t>
            </a:r>
            <a:r>
              <a:rPr lang="ru-RU" altLang="ru-RU" sz="2800" i="1" dirty="0"/>
              <a:t>образование играет решающую роль в войне… </a:t>
            </a:r>
            <a:endParaRPr lang="pl-PL" altLang="ru-RU" sz="2800" i="1" dirty="0"/>
          </a:p>
          <a:p>
            <a:pPr algn="just">
              <a:spcBef>
                <a:spcPct val="0"/>
              </a:spcBef>
            </a:pPr>
            <a:endParaRPr lang="pl-PL" altLang="ru-RU" sz="2800" i="1" dirty="0"/>
          </a:p>
          <a:p>
            <a:pPr algn="just">
              <a:spcBef>
                <a:spcPct val="0"/>
              </a:spcBef>
            </a:pPr>
            <a:r>
              <a:rPr lang="ru-RU" altLang="ru-RU" sz="2800" i="1" dirty="0"/>
              <a:t>когда пруссаки побили австрийцев, </a:t>
            </a:r>
            <a:endParaRPr lang="pl-PL" altLang="ru-RU" sz="2800" i="1" dirty="0"/>
          </a:p>
          <a:p>
            <a:pPr algn="just">
              <a:spcBef>
                <a:spcPct val="0"/>
              </a:spcBef>
            </a:pPr>
            <a:r>
              <a:rPr lang="ru-RU" altLang="ru-RU" sz="2800" i="1" dirty="0"/>
              <a:t>то это была победа </a:t>
            </a:r>
            <a:endParaRPr lang="pl-PL" altLang="ru-RU" sz="2800" i="1" dirty="0"/>
          </a:p>
          <a:p>
            <a:pPr algn="just">
              <a:spcBef>
                <a:spcPct val="0"/>
              </a:spcBef>
            </a:pPr>
            <a:r>
              <a:rPr lang="ru-RU" altLang="ru-RU" sz="2800" i="1" dirty="0"/>
              <a:t>прусского учителя </a:t>
            </a:r>
            <a:endParaRPr lang="pl-PL" altLang="ru-RU" sz="2800" i="1" dirty="0"/>
          </a:p>
          <a:p>
            <a:pPr algn="just">
              <a:spcBef>
                <a:spcPct val="0"/>
              </a:spcBef>
            </a:pPr>
            <a:r>
              <a:rPr lang="ru-RU" altLang="ru-RU" sz="2800" i="1" dirty="0"/>
              <a:t>над австрийским школьным </a:t>
            </a:r>
            <a:r>
              <a:rPr lang="ru-RU" altLang="ru-RU" sz="2800" i="1" dirty="0" smtClean="0"/>
              <a:t>учителем».</a:t>
            </a:r>
            <a:endParaRPr lang="ru-RU" altLang="ru-RU" sz="28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75170" y="5086350"/>
            <a:ext cx="5017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Оскар Фердинанд </a:t>
            </a:r>
            <a:r>
              <a:rPr lang="ru-RU" sz="2000" dirty="0" err="1"/>
              <a:t>Пешель</a:t>
            </a:r>
            <a:r>
              <a:rPr lang="ru-RU" sz="2000" dirty="0"/>
              <a:t>, </a:t>
            </a:r>
          </a:p>
          <a:p>
            <a:pPr algn="r"/>
            <a:r>
              <a:rPr lang="ru-RU" sz="2000" dirty="0"/>
              <a:t>профессор Лейпцигского  университета, географ и </a:t>
            </a:r>
            <a:r>
              <a:rPr lang="ru-RU" sz="2000" dirty="0" smtClean="0"/>
              <a:t>антрополог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452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rgbClr val="DCE1E6"/>
            </a:gs>
            <a:gs pos="63492">
              <a:srgbClr val="D8DEE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4963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208" y="1760220"/>
            <a:ext cx="7597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>
                <a:latin typeface="Euphemia"/>
                <a:cs typeface="Times New Roman" panose="02020603050405020304" pitchFamily="18" charset="0"/>
              </a:rPr>
              <a:t>«Вольность и союз наук необходимо требуют взаимного сообщения и </a:t>
            </a:r>
            <a:r>
              <a:rPr lang="ru-RU" sz="2800" i="1" dirty="0" err="1">
                <a:latin typeface="Euphemia"/>
                <a:cs typeface="Times New Roman" panose="02020603050405020304" pitchFamily="18" charset="0"/>
              </a:rPr>
              <a:t>беззавистного</a:t>
            </a:r>
            <a:r>
              <a:rPr lang="ru-RU" sz="2800" i="1" dirty="0">
                <a:latin typeface="Euphemia"/>
                <a:cs typeface="Times New Roman" panose="02020603050405020304" pitchFamily="18" charset="0"/>
              </a:rPr>
              <a:t> позволения в том, что кто знает </a:t>
            </a:r>
            <a:r>
              <a:rPr lang="ru-RU" sz="2800" i="1" dirty="0" smtClean="0">
                <a:latin typeface="Euphemia"/>
                <a:cs typeface="Times New Roman" panose="02020603050405020304" pitchFamily="18" charset="0"/>
              </a:rPr>
              <a:t>упражняться. </a:t>
            </a:r>
            <a:r>
              <a:rPr lang="ru-RU" sz="2800" i="1" dirty="0">
                <a:latin typeface="Euphemia"/>
                <a:cs typeface="Times New Roman" panose="02020603050405020304" pitchFamily="18" charset="0"/>
              </a:rPr>
              <a:t>Слеп физик без математики, сухорук без </a:t>
            </a:r>
            <a:r>
              <a:rPr lang="ru-RU" sz="2800" i="1" dirty="0">
                <a:cs typeface="Times New Roman" panose="02020603050405020304" pitchFamily="18" charset="0"/>
              </a:rPr>
              <a:t>химии. </a:t>
            </a:r>
            <a:r>
              <a:rPr lang="ru-RU" sz="2800" i="1" dirty="0" smtClean="0">
                <a:cs typeface="Times New Roman" panose="02020603050405020304" pitchFamily="18" charset="0"/>
              </a:rPr>
              <a:t>Итак, ежели </a:t>
            </a:r>
            <a:r>
              <a:rPr lang="ru-RU" sz="2800" i="1" dirty="0">
                <a:cs typeface="Times New Roman" panose="02020603050405020304" pitchFamily="18" charset="0"/>
              </a:rPr>
              <a:t>он своих глаз и рук не имеет, у других заимствовать должен, однако свои чужих </a:t>
            </a:r>
            <a:r>
              <a:rPr lang="ru-RU" sz="2800" i="1" dirty="0" smtClean="0">
                <a:cs typeface="Times New Roman" panose="02020603050405020304" pitchFamily="18" charset="0"/>
              </a:rPr>
              <a:t>лучше </a:t>
            </a:r>
            <a:r>
              <a:rPr lang="ru-RU" sz="2800" i="1" dirty="0">
                <a:cs typeface="Times New Roman" panose="02020603050405020304" pitchFamily="18" charset="0"/>
              </a:rPr>
              <a:t>и нельзя запретить их </a:t>
            </a:r>
            <a:r>
              <a:rPr lang="ru-RU" sz="2800" i="1" dirty="0" smtClean="0">
                <a:cs typeface="Times New Roman" panose="02020603050405020304" pitchFamily="18" charset="0"/>
              </a:rPr>
              <a:t>употребления</a:t>
            </a:r>
            <a:r>
              <a:rPr lang="ru-RU" sz="2800" i="1" dirty="0" smtClean="0">
                <a:latin typeface="Euphemia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3208" y="749797"/>
            <a:ext cx="79065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Euphemia"/>
                <a:cs typeface="Times New Roman" panose="02020603050405020304" pitchFamily="18" charset="0"/>
              </a:rPr>
              <a:t>Записка о необходимости преобразования Академии </a:t>
            </a:r>
            <a:r>
              <a:rPr lang="ru-RU" sz="2000" dirty="0" smtClean="0">
                <a:latin typeface="Euphemia"/>
                <a:cs typeface="Times New Roman" panose="02020603050405020304" pitchFamily="18" charset="0"/>
              </a:rPr>
              <a:t>Наук, </a:t>
            </a:r>
          </a:p>
          <a:p>
            <a:pPr algn="just"/>
            <a:r>
              <a:rPr lang="ru-RU" sz="2000" dirty="0" smtClean="0">
                <a:latin typeface="Euphemia"/>
                <a:cs typeface="Times New Roman" panose="02020603050405020304" pitchFamily="18" charset="0"/>
              </a:rPr>
              <a:t>1758-1759 гг.</a:t>
            </a:r>
            <a:endParaRPr lang="ru-RU" sz="2000" dirty="0">
              <a:latin typeface="Euphemia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avatars.mds.yandex.net/get-entity_search/371130/952246159/S600xU_2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96" y="966081"/>
            <a:ext cx="24860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66810" y="4640580"/>
            <a:ext cx="333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Михаил Васильевич </a:t>
            </a:r>
          </a:p>
          <a:p>
            <a:pPr algn="ctr"/>
            <a:r>
              <a:rPr lang="ru-RU" i="1" dirty="0" smtClean="0"/>
              <a:t>Ломоносов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347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66170" y="795517"/>
            <a:ext cx="1021247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Euphemia"/>
              </a:rPr>
              <a:t>	Мета</a:t>
            </a:r>
            <a:r>
              <a:rPr lang="ru-RU" sz="2000" dirty="0">
                <a:latin typeface="Euphemia"/>
              </a:rPr>
              <a:t> (от </a:t>
            </a:r>
            <a:r>
              <a:rPr lang="ru-RU" sz="2000" dirty="0" err="1">
                <a:latin typeface="Euphemia"/>
              </a:rPr>
              <a:t>μετά</a:t>
            </a:r>
            <a:r>
              <a:rPr lang="ru-RU" sz="2000" dirty="0">
                <a:latin typeface="Euphemia"/>
              </a:rPr>
              <a:t>, </a:t>
            </a:r>
            <a:r>
              <a:rPr lang="ru-RU" sz="2000" dirty="0" smtClean="0">
                <a:latin typeface="Euphemia"/>
              </a:rPr>
              <a:t>что </a:t>
            </a:r>
            <a:r>
              <a:rPr lang="ru-RU" sz="2000" dirty="0">
                <a:latin typeface="Euphemia"/>
              </a:rPr>
              <a:t>означает «после» или «за пределами») </a:t>
            </a:r>
            <a:r>
              <a:rPr lang="ru-RU" sz="2000" dirty="0" smtClean="0">
                <a:latin typeface="Euphemia"/>
              </a:rPr>
              <a:t>- </a:t>
            </a:r>
            <a:r>
              <a:rPr lang="ru-RU" sz="2000" dirty="0">
                <a:latin typeface="Euphemia"/>
              </a:rPr>
              <a:t>это прилагательное, означающее «более всеобъемлющий» или «выходящий за пределы». </a:t>
            </a:r>
            <a:endParaRPr lang="ru-RU" sz="2000" dirty="0" smtClean="0">
              <a:latin typeface="Euphemia"/>
            </a:endParaRPr>
          </a:p>
          <a:p>
            <a:pPr algn="just"/>
            <a:endParaRPr lang="ru-RU" sz="2000" dirty="0">
              <a:latin typeface="Euphemia"/>
            </a:endParaRPr>
          </a:p>
          <a:p>
            <a:pPr algn="just"/>
            <a:r>
              <a:rPr lang="ru-RU" sz="2000" b="1" i="1" dirty="0" smtClean="0">
                <a:latin typeface="Euphemia"/>
              </a:rPr>
              <a:t>	</a:t>
            </a:r>
            <a:r>
              <a:rPr lang="ru-RU" sz="2000" b="1" i="1" dirty="0" err="1" smtClean="0">
                <a:latin typeface="Euphemia"/>
              </a:rPr>
              <a:t>Метапредметные</a:t>
            </a:r>
            <a:r>
              <a:rPr lang="ru-RU" sz="2000" b="1" i="1" dirty="0" smtClean="0">
                <a:latin typeface="Euphemia"/>
              </a:rPr>
              <a:t> </a:t>
            </a:r>
            <a:r>
              <a:rPr lang="ru-RU" sz="2000" b="1" i="1" dirty="0">
                <a:latin typeface="Euphemia"/>
              </a:rPr>
              <a:t>результаты </a:t>
            </a:r>
            <a:r>
              <a:rPr lang="ru-RU" sz="2000" dirty="0">
                <a:latin typeface="Euphemia"/>
              </a:rPr>
              <a:t>- освоенные обучающимися на базе нескольких или всех учебных предметов обобщенные способы деятельности (например, сравнение, схематизация, умозаключение, наблюдение, формулирование вопроса, выдвижение гипотезы, моделирование и т.д.), применимые как в рамках </a:t>
            </a:r>
            <a:r>
              <a:rPr lang="ru-RU" sz="2000" dirty="0" smtClean="0">
                <a:latin typeface="Euphemia"/>
              </a:rPr>
              <a:t>образовательной деятельности, </a:t>
            </a:r>
            <a:r>
              <a:rPr lang="ru-RU" sz="2000" dirty="0">
                <a:latin typeface="Euphemia"/>
              </a:rPr>
              <a:t>так и в реальных жизненных ситуациях. </a:t>
            </a:r>
          </a:p>
          <a:p>
            <a:pPr algn="just"/>
            <a:endParaRPr lang="ru-RU" sz="2000" dirty="0" smtClean="0">
              <a:latin typeface="Euphemia"/>
            </a:endParaRPr>
          </a:p>
          <a:p>
            <a:pPr algn="just"/>
            <a:r>
              <a:rPr lang="ru-RU" sz="2000" b="1" i="1" dirty="0" smtClean="0">
                <a:latin typeface="Euphemia"/>
              </a:rPr>
              <a:t>	</a:t>
            </a:r>
            <a:r>
              <a:rPr lang="ru-RU" sz="2000" b="1" i="1" dirty="0" err="1" smtClean="0">
                <a:latin typeface="Euphemia"/>
              </a:rPr>
              <a:t>Метапредметный</a:t>
            </a:r>
            <a:r>
              <a:rPr lang="ru-RU" sz="2000" b="1" i="1" dirty="0" smtClean="0">
                <a:latin typeface="Euphemia"/>
              </a:rPr>
              <a:t> </a:t>
            </a:r>
            <a:r>
              <a:rPr lang="ru-RU" sz="2000" b="1" i="1" dirty="0">
                <a:latin typeface="Euphemia"/>
              </a:rPr>
              <a:t>подход </a:t>
            </a:r>
            <a:r>
              <a:rPr lang="ru-RU" sz="2000" dirty="0">
                <a:latin typeface="Euphemia"/>
              </a:rPr>
              <a:t>-</a:t>
            </a:r>
            <a:r>
              <a:rPr lang="ru-RU" sz="2000" dirty="0" smtClean="0">
                <a:latin typeface="Euphemia"/>
              </a:rPr>
              <a:t> комплексный подход к формированию </a:t>
            </a:r>
            <a:r>
              <a:rPr lang="ru-RU" sz="2000" dirty="0" err="1" smtClean="0">
                <a:latin typeface="Euphemia"/>
              </a:rPr>
              <a:t>межпредметных</a:t>
            </a:r>
            <a:r>
              <a:rPr lang="ru-RU" sz="2000" dirty="0" smtClean="0">
                <a:latin typeface="Euphemia"/>
              </a:rPr>
              <a:t> </a:t>
            </a:r>
            <a:r>
              <a:rPr lang="ru-RU" sz="2000" dirty="0">
                <a:latin typeface="Euphemia"/>
              </a:rPr>
              <a:t>результатов </a:t>
            </a:r>
            <a:r>
              <a:rPr lang="ru-RU" sz="2000" dirty="0" smtClean="0">
                <a:latin typeface="Euphemia"/>
              </a:rPr>
              <a:t>образования.</a:t>
            </a:r>
          </a:p>
          <a:p>
            <a:pPr algn="just"/>
            <a:endParaRPr lang="ru-RU" sz="2000" dirty="0" smtClean="0">
              <a:latin typeface="Euphemia"/>
            </a:endParaRPr>
          </a:p>
          <a:p>
            <a:pPr algn="just"/>
            <a:r>
              <a:rPr lang="ru-RU" sz="2000" b="1" i="1" dirty="0" smtClean="0">
                <a:latin typeface="Euphemia"/>
              </a:rPr>
              <a:t>	</a:t>
            </a:r>
            <a:r>
              <a:rPr lang="ru-RU" sz="2000" b="1" i="1" dirty="0" err="1" smtClean="0">
                <a:latin typeface="Euphemia"/>
              </a:rPr>
              <a:t>Метапредметная</a:t>
            </a:r>
            <a:r>
              <a:rPr lang="ru-RU" sz="2000" b="1" i="1" dirty="0" smtClean="0">
                <a:latin typeface="Euphemia"/>
              </a:rPr>
              <a:t> </a:t>
            </a:r>
            <a:r>
              <a:rPr lang="ru-RU" sz="2000" b="1" i="1" dirty="0">
                <a:latin typeface="Euphemia"/>
              </a:rPr>
              <a:t>деятельность </a:t>
            </a:r>
            <a:r>
              <a:rPr lang="ru-RU" sz="2000" dirty="0">
                <a:latin typeface="Euphemia"/>
              </a:rPr>
              <a:t>- деятельность за пределами учебного предмета; она направлена на обучение обобщенным способам работы с любым предметным понятием, схемой, моделью и т.д. и связана с жизненными ситуациями.</a:t>
            </a:r>
            <a:endParaRPr lang="ru-RU" sz="2000" dirty="0" smtClean="0">
              <a:latin typeface="Euphemia"/>
            </a:endParaRPr>
          </a:p>
          <a:p>
            <a:pPr algn="just"/>
            <a:endParaRPr lang="ru-RU" sz="2000" dirty="0">
              <a:latin typeface="Euphemia"/>
            </a:endParaRPr>
          </a:p>
          <a:p>
            <a:pPr algn="just"/>
            <a:endParaRPr lang="ru-RU" dirty="0" smtClean="0">
              <a:solidFill>
                <a:srgbClr val="1A1A1A"/>
              </a:solidFill>
              <a:latin typeface="YS Text"/>
            </a:endParaRPr>
          </a:p>
          <a:p>
            <a:pPr algn="just"/>
            <a:endParaRPr lang="ru-RU" dirty="0" smtClean="0">
              <a:solidFill>
                <a:srgbClr val="1A1A1A"/>
              </a:solidFill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36746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3227" y="1406369"/>
            <a:ext cx="9945665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3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Метапредметность</a:t>
            </a:r>
            <a:r>
              <a:rPr lang="ru-RU" sz="32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- домашнее задание, тема для самостоятельного изучения на будущее, когда учителем станет сама жизнь, но реализация этой задачи возможна лишь на основе </a:t>
            </a:r>
            <a:r>
              <a:rPr lang="ru-RU" sz="32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межпредметных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 связей в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обучении.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60" y="1297053"/>
            <a:ext cx="3412403" cy="4203883"/>
          </a:xfrm>
          <a:prstGeom prst="rect">
            <a:avLst/>
          </a:prstGeom>
        </p:spPr>
      </p:pic>
      <p:sp>
        <p:nvSpPr>
          <p:cNvPr id="6" name="AutoShape 2" descr="Математика. 5 класс. Базовый уровень. Учебник. В 2 ч. Часть 1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Геометрия. 7-9 класс. Учебник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6535" y="1374480"/>
            <a:ext cx="2904825" cy="37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7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16" y="926926"/>
            <a:ext cx="4374306" cy="5316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076" y="926926"/>
            <a:ext cx="4473334" cy="53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20" y="195352"/>
            <a:ext cx="10721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  <a:r>
              <a:rPr lang="en-US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«СОШ № 150 г. Челябинска»</a:t>
            </a:r>
            <a:endParaRPr lang="ru-RU" sz="1200" dirty="0" smtClean="0"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marL="90170" algn="ctr">
              <a:spcAft>
                <a:spcPts val="0"/>
              </a:spcAft>
            </a:pP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454001,  г. Челябинск, ул. 250-летия Челябинска, 7, тел./факс 795-85-38(42), e-</a:t>
            </a:r>
            <a:r>
              <a:rPr lang="ru-RU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sch150.chel@mail.ru</a:t>
            </a:r>
          </a:p>
          <a:p>
            <a:pPr marL="90170" algn="ctr">
              <a:spcAft>
                <a:spcPts val="0"/>
              </a:spcAft>
            </a:pPr>
            <a:endParaRPr lang="ru-RU" sz="1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604" y="6243558"/>
            <a:ext cx="1031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Челябинск, 2025 г.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1283208" cy="1225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69" y="795516"/>
            <a:ext cx="5497831" cy="5212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" t="38287" r="-714" b="30534"/>
          <a:stretch/>
        </p:blipFill>
        <p:spPr>
          <a:xfrm>
            <a:off x="6834105" y="1225272"/>
            <a:ext cx="5235975" cy="2205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9683" r="-1517" b="66984"/>
          <a:stretch/>
        </p:blipFill>
        <p:spPr>
          <a:xfrm>
            <a:off x="6776368" y="3667224"/>
            <a:ext cx="5351447" cy="16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: 16x9">
  <a:themeElements>
    <a:clrScheme name="Математика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tf00001014</Template>
  <TotalTime>2183</TotalTime>
  <Words>1772</Words>
  <Application>Microsoft Office PowerPoint</Application>
  <PresentationFormat>Широкоэкранный</PresentationFormat>
  <Paragraphs>256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Euphemia</vt:lpstr>
      <vt:lpstr>Times New Roman</vt:lpstr>
      <vt:lpstr>YS Text</vt:lpstr>
      <vt:lpstr>Математика: 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 Борисовна</cp:lastModifiedBy>
  <cp:revision>217</cp:revision>
  <cp:lastPrinted>2019-01-24T05:40:47Z</cp:lastPrinted>
  <dcterms:created xsi:type="dcterms:W3CDTF">2018-09-05T14:42:51Z</dcterms:created>
  <dcterms:modified xsi:type="dcterms:W3CDTF">2025-02-07T07:01:35Z</dcterms:modified>
</cp:coreProperties>
</file>